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96" y="-54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027852F2-B0B7-431C-B350-9DCBB5256B2D}" type="datetimeFigureOut">
              <a:rPr lang="ru-RU" smtClean="0"/>
              <a:t>31.10.2023</a:t>
            </a:fld>
            <a:endParaRPr lang="ru-RU"/>
          </a:p>
        </p:txBody>
      </p:sp>
      <p:sp>
        <p:nvSpPr>
          <p:cNvPr id="16" name="Номер слайда 15"/>
          <p:cNvSpPr>
            <a:spLocks noGrp="1"/>
          </p:cNvSpPr>
          <p:nvPr>
            <p:ph type="sldNum" sz="quarter" idx="11"/>
          </p:nvPr>
        </p:nvSpPr>
        <p:spPr/>
        <p:txBody>
          <a:bodyPr/>
          <a:lstStyle/>
          <a:p>
            <a:fld id="{91575529-DF4B-49B1-A13B-C37F70E6FA55}"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027852F2-B0B7-431C-B350-9DCBB5256B2D}" type="datetimeFigureOut">
              <a:rPr lang="ru-RU" smtClean="0"/>
              <a:t>31.10.2023</a:t>
            </a:fld>
            <a:endParaRPr lang="ru-RU"/>
          </a:p>
        </p:txBody>
      </p:sp>
      <p:sp>
        <p:nvSpPr>
          <p:cNvPr id="15" name="Номер слайда 14"/>
          <p:cNvSpPr>
            <a:spLocks noGrp="1"/>
          </p:cNvSpPr>
          <p:nvPr>
            <p:ph type="sldNum" sz="quarter" idx="15"/>
          </p:nvPr>
        </p:nvSpPr>
        <p:spPr/>
        <p:txBody>
          <a:bodyPr/>
          <a:lstStyle>
            <a:lvl1pPr algn="ctr">
              <a:defRPr/>
            </a:lvl1pPr>
          </a:lstStyle>
          <a:p>
            <a:fld id="{91575529-DF4B-49B1-A13B-C37F70E6FA55}"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027852F2-B0B7-431C-B350-9DCBB5256B2D}" type="datetimeFigureOut">
              <a:rPr lang="ru-RU" smtClean="0"/>
              <a:t>31.10.2023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575529-DF4B-49B1-A13B-C37F70E6FA55}"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027852F2-B0B7-431C-B350-9DCBB5256B2D}" type="datetimeFigureOut">
              <a:rPr lang="ru-RU" smtClean="0"/>
              <a:t>31.10.2023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575529-DF4B-49B1-A13B-C37F70E6FA55}"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91575529-DF4B-49B1-A13B-C37F70E6FA55}"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027852F2-B0B7-431C-B350-9DCBB5256B2D}" type="datetimeFigureOut">
              <a:rPr lang="ru-RU" smtClean="0"/>
              <a:t>31.10.2023</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027852F2-B0B7-431C-B350-9DCBB5256B2D}" type="datetimeFigureOut">
              <a:rPr lang="ru-RU" smtClean="0"/>
              <a:t>31.10.2023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1575529-DF4B-49B1-A13B-C37F70E6FA55}"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27852F2-B0B7-431C-B350-9DCBB5256B2D}" type="datetimeFigureOut">
              <a:rPr lang="ru-RU" smtClean="0"/>
              <a:t>31.10.2023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1575529-DF4B-49B1-A13B-C37F70E6FA5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027852F2-B0B7-431C-B350-9DCBB5256B2D}" type="datetimeFigureOut">
              <a:rPr lang="ru-RU" smtClean="0"/>
              <a:t>31.10.2023</a:t>
            </a:fld>
            <a:endParaRPr lang="ru-RU"/>
          </a:p>
        </p:txBody>
      </p:sp>
      <p:sp>
        <p:nvSpPr>
          <p:cNvPr id="9" name="Номер слайда 8"/>
          <p:cNvSpPr>
            <a:spLocks noGrp="1"/>
          </p:cNvSpPr>
          <p:nvPr>
            <p:ph type="sldNum" sz="quarter" idx="15"/>
          </p:nvPr>
        </p:nvSpPr>
        <p:spPr/>
        <p:txBody>
          <a:bodyPr/>
          <a:lstStyle/>
          <a:p>
            <a:fld id="{91575529-DF4B-49B1-A13B-C37F70E6FA55}"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027852F2-B0B7-431C-B350-9DCBB5256B2D}" type="datetimeFigureOut">
              <a:rPr lang="ru-RU" smtClean="0"/>
              <a:t>31.10.2023</a:t>
            </a:fld>
            <a:endParaRPr lang="ru-RU"/>
          </a:p>
        </p:txBody>
      </p:sp>
      <p:sp>
        <p:nvSpPr>
          <p:cNvPr id="9" name="Номер слайда 8"/>
          <p:cNvSpPr>
            <a:spLocks noGrp="1"/>
          </p:cNvSpPr>
          <p:nvPr>
            <p:ph type="sldNum" sz="quarter" idx="11"/>
          </p:nvPr>
        </p:nvSpPr>
        <p:spPr/>
        <p:txBody>
          <a:bodyPr/>
          <a:lstStyle/>
          <a:p>
            <a:fld id="{91575529-DF4B-49B1-A13B-C37F70E6FA55}"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27852F2-B0B7-431C-B350-9DCBB5256B2D}" type="datetimeFigureOut">
              <a:rPr lang="ru-RU" smtClean="0"/>
              <a:t>31.10.2023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575529-DF4B-49B1-A13B-C37F70E6FA5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27852F2-B0B7-431C-B350-9DCBB5256B2D}" type="datetimeFigureOut">
              <a:rPr lang="ru-RU" smtClean="0"/>
              <a:t>31.10.2023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575529-DF4B-49B1-A13B-C37F70E6FA5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027852F2-B0B7-431C-B350-9DCBB5256B2D}" type="datetimeFigureOut">
              <a:rPr lang="ru-RU" smtClean="0"/>
              <a:t>31.10.2023</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91575529-DF4B-49B1-A13B-C37F70E6FA55}"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kk-KZ" dirty="0">
                <a:latin typeface="Times New Roman" panose="02020603050405020304" pitchFamily="18" charset="0"/>
                <a:cs typeface="Times New Roman" panose="02020603050405020304" pitchFamily="18" charset="0"/>
              </a:rPr>
              <a:t>БАҒА БЕЛГІЛЕУДІҢ ШЫҒЫНДЫҚ ӘДІСТЕРІ</a:t>
            </a:r>
            <a:endParaRPr lang="ru-RU" dirty="0">
              <a:latin typeface="Times New Roman" panose="02020603050405020304" pitchFamily="18" charset="0"/>
              <a:cs typeface="Times New Roman" panose="02020603050405020304" pitchFamily="18" charset="0"/>
            </a:endParaRPr>
          </a:p>
        </p:txBody>
      </p:sp>
      <p:sp>
        <p:nvSpPr>
          <p:cNvPr id="2" name="Заголовок 1"/>
          <p:cNvSpPr>
            <a:spLocks noGrp="1"/>
          </p:cNvSpPr>
          <p:nvPr>
            <p:ph type="ctrTitle"/>
          </p:nvPr>
        </p:nvSpPr>
        <p:spPr/>
        <p:txBody>
          <a:bodyPr/>
          <a:lstStyle/>
          <a:p>
            <a:r>
              <a:rPr lang="kk-KZ" dirty="0" smtClean="0">
                <a:latin typeface="Times New Roman" panose="02020603050405020304" pitchFamily="18" charset="0"/>
                <a:cs typeface="Times New Roman" panose="02020603050405020304" pitchFamily="18" charset="0"/>
              </a:rPr>
              <a:t>Дәріс 8</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3977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548680"/>
            <a:ext cx="8291264" cy="5577483"/>
          </a:xfrm>
        </p:spPr>
        <p:txBody>
          <a:bodyPr>
            <a:normAutofit fontScale="92500" lnSpcReduction="10000"/>
          </a:bodyPr>
          <a:lstStyle/>
          <a:p>
            <a:pPr marL="0" indent="0" algn="just">
              <a:buNone/>
            </a:pPr>
            <a:r>
              <a:rPr lang="kk-KZ" b="1" dirty="0" smtClean="0"/>
              <a:t>	</a:t>
            </a:r>
            <a:r>
              <a:rPr lang="kk-KZ" b="1" dirty="0" smtClean="0">
                <a:latin typeface="Times New Roman" panose="02020603050405020304" pitchFamily="18" charset="0"/>
                <a:cs typeface="Times New Roman" panose="02020603050405020304" pitchFamily="18" charset="0"/>
              </a:rPr>
              <a:t>Шығынға </a:t>
            </a:r>
            <a:r>
              <a:rPr lang="kk-KZ" b="1" dirty="0">
                <a:latin typeface="Times New Roman" panose="02020603050405020304" pitchFamily="18" charset="0"/>
                <a:cs typeface="Times New Roman" panose="02020603050405020304" pitchFamily="18" charset="0"/>
              </a:rPr>
              <a:t>негізделген әдістер </a:t>
            </a:r>
            <a:r>
              <a:rPr lang="kk-KZ" dirty="0">
                <a:latin typeface="Times New Roman" panose="02020603050405020304" pitchFamily="18" charset="0"/>
                <a:cs typeface="Times New Roman" panose="02020603050405020304" pitchFamily="18" charset="0"/>
              </a:rPr>
              <a:t>келесі түрлерге бөлінеді: «шығындар плюс пайда» әдісі;  аз шығындар әдісі; - мақсатты баға белгілеу әдісі, толық  өзіндік құнға негізделген әдіс, </a:t>
            </a:r>
            <a:r>
              <a:rPr lang="kk-KZ" b="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тікелей шығындарға негізделген баға белгілеу әдістері.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Шығындар плюс пайда» әдісі сату бағасын,  өнімнің бір өлшеміне есептелінген өзіндік құнға тіркелген пайда және қосымша салық мөлшерін қосу арқылы есептей отырып анықтайды. Бұл жағдайда бағаны анықтау үшін келесі формула қолданылады:</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Б= ӨҚ+ П +С,</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мұнда,  Б- тауардың бір өлшемінің бағасы; ӨҚ – тауардың бір өлшемінің  өзіндік құны; П – тауардың бір өлшемін өндіру және өткізуден кәсіпорынның алатын пайдасы; С– тауар бағасындағы қосымша салықтар және аударымдар</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340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Бұл </a:t>
            </a:r>
            <a:r>
              <a:rPr lang="kk-KZ" dirty="0">
                <a:latin typeface="Times New Roman" panose="02020603050405020304" pitchFamily="18" charset="0"/>
                <a:cs typeface="Times New Roman" panose="02020603050405020304" pitchFamily="18" charset="0"/>
              </a:rPr>
              <a:t>әдіс көптеген сала топтары тауарларына баға қалыптастыруда қолданылады.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Оны </a:t>
            </a:r>
            <a:r>
              <a:rPr lang="kk-KZ" dirty="0">
                <a:latin typeface="Times New Roman" panose="02020603050405020304" pitchFamily="18" charset="0"/>
                <a:cs typeface="Times New Roman" panose="02020603050405020304" pitchFamily="18" charset="0"/>
              </a:rPr>
              <a:t>қолданудағы негізгі қиындық  - </a:t>
            </a:r>
            <a:r>
              <a:rPr lang="kk-KZ" dirty="0">
                <a:solidFill>
                  <a:srgbClr val="FF0000"/>
                </a:solidFill>
                <a:latin typeface="Times New Roman" panose="02020603050405020304" pitchFamily="18" charset="0"/>
                <a:cs typeface="Times New Roman" panose="02020603050405020304" pitchFamily="18" charset="0"/>
              </a:rPr>
              <a:t>үстеме сомасы</a:t>
            </a:r>
            <a:r>
              <a:rPr lang="kk-KZ" dirty="0">
                <a:latin typeface="Times New Roman" panose="02020603050405020304" pitchFamily="18" charset="0"/>
                <a:cs typeface="Times New Roman" panose="02020603050405020304" pitchFamily="18" charset="0"/>
              </a:rPr>
              <a:t> деңгейінің салаларға, маусым кезеңіне, бәсекелестік түрлеріне тәуелділігіне   байланысты  анықтаудың күрделілігі.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Тауардың </a:t>
            </a:r>
            <a:r>
              <a:rPr lang="kk-KZ" dirty="0">
                <a:latin typeface="Times New Roman" panose="02020603050405020304" pitchFamily="18" charset="0"/>
                <a:cs typeface="Times New Roman" panose="02020603050405020304" pitchFamily="18" charset="0"/>
              </a:rPr>
              <a:t>әлде қызметтің өзіндік құнына қосылған  сома деңгейі сатушыны қанағаттандырғанымен, сатып алушы оны қабылдамауы мүмкін.</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373883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lnSpcReduction="10000"/>
          </a:bodyPr>
          <a:lstStyle/>
          <a:p>
            <a:pPr marL="0" lvl="0" indent="0" algn="just">
              <a:buNone/>
            </a:pPr>
            <a:r>
              <a:rPr lang="kk-KZ" dirty="0" smtClean="0">
                <a:latin typeface="Times New Roman" panose="02020603050405020304" pitchFamily="18" charset="0"/>
                <a:cs typeface="Times New Roman" panose="02020603050405020304" pitchFamily="18" charset="0"/>
              </a:rPr>
              <a:t>	Ең </a:t>
            </a:r>
            <a:r>
              <a:rPr lang="kk-KZ" b="1" dirty="0">
                <a:solidFill>
                  <a:srgbClr val="FF0000"/>
                </a:solidFill>
                <a:latin typeface="Times New Roman" panose="02020603050405020304" pitchFamily="18" charset="0"/>
                <a:cs typeface="Times New Roman" panose="02020603050405020304" pitchFamily="18" charset="0"/>
              </a:rPr>
              <a:t>аз шығындар</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әдісі нақты өнім өндірісінде шығындарды өтеуге қажет ең аз  деңгейде баға белгілеуді топшылайды. Мұнда, өнім өндірісіне және оны өткізуге қажет  тұрақты және  өзгермелі шығындарды қамтитын біртұтас шығындарды есептеу жүргізілмейді. </a:t>
            </a:r>
            <a:endParaRPr lang="kk-KZ" dirty="0" smtClean="0">
              <a:latin typeface="Times New Roman" panose="02020603050405020304" pitchFamily="18" charset="0"/>
              <a:cs typeface="Times New Roman" panose="02020603050405020304" pitchFamily="18" charset="0"/>
            </a:endParaRPr>
          </a:p>
          <a:p>
            <a:pPr marL="0" lv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Шекті </a:t>
            </a:r>
            <a:r>
              <a:rPr lang="kk-KZ" dirty="0">
                <a:latin typeface="Times New Roman" panose="02020603050405020304" pitchFamily="18" charset="0"/>
                <a:cs typeface="Times New Roman" panose="02020603050405020304" pitchFamily="18" charset="0"/>
              </a:rPr>
              <a:t>шығындар ең аз шығындардың өтелімділігін қамтамасыз ететін деңгейде анықталынады. Тауарды аталған әдіс бойынша белгіленген бағамен өткізу нарықтың толуы сатысында  тиімді.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Баға </a:t>
            </a:r>
            <a:r>
              <a:rPr lang="kk-KZ" dirty="0">
                <a:latin typeface="Times New Roman" panose="02020603050405020304" pitchFamily="18" charset="0"/>
                <a:cs typeface="Times New Roman" panose="02020603050405020304" pitchFamily="18" charset="0"/>
              </a:rPr>
              <a:t>белгілеудің осы тәріздес саясаты жаңа тауарды нарыққа енгізу кезеңінде  ұтымды болып саналады. Өйткені,  арзан баға нәтижесінде аталған тауар өтімінің өсімі байқалады.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978098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fontScale="92500" lnSpcReduction="20000"/>
          </a:bodyPr>
          <a:lstStyle/>
          <a:p>
            <a:pPr lvl="0"/>
            <a:r>
              <a:rPr lang="kk-KZ" b="1" dirty="0"/>
              <a:t>Мақсатты баға белгілеу әдісі</a:t>
            </a:r>
            <a:r>
              <a:rPr lang="kk-KZ" dirty="0"/>
              <a:t>  баға деңгейін мақсатты пайда деңгейіне сай белгілеу. Аталған әдіс негізінде, өткізу көлемін  ескере отырып, белгіленген пайда шамасын қамтамасыз ететін өнімнің бір өлшемінің өзіндік құны есептеледі.</a:t>
            </a:r>
            <a:endParaRPr lang="ru-RU" dirty="0"/>
          </a:p>
          <a:p>
            <a:r>
              <a:rPr lang="kk-KZ" dirty="0"/>
              <a:t>Егер де – өзіндік құн өндірістік қуаттар және өткізу көлеміне сай өзгеретін болса, жағдаяттың  және басқалай факторлардың әсерін ескере отырып, өндірістік қуаттардың толық жұмыс жасау деңгейі көрсеткіштері қолданылады. Осыдан кейін, қалыптасқан жағдайда  мақсатты пайданы қамтамасыз ететін  өнімнің бір өлшемінің бағасы анықталады. Баға белгілеудің бұл әдісі жалпы өндірістік шығындарды (тұрақты және өзгермелі) және әр түрлі өткізу көлемі деңгейінде мүмкін болатын ақшалай түсімді  қамтып көрсететін кестелерге негізделеді. Ақшалай түсім қисығы тауар бағасына байланысты болады.</a:t>
            </a:r>
            <a:endParaRPr lang="ru-RU" dirty="0"/>
          </a:p>
          <a:p>
            <a:endParaRPr lang="ru-RU" dirty="0"/>
          </a:p>
        </p:txBody>
      </p:sp>
    </p:spTree>
    <p:extLst>
      <p:ext uri="{BB962C8B-B14F-4D97-AF65-F5344CB8AC3E}">
        <p14:creationId xmlns:p14="http://schemas.microsoft.com/office/powerpoint/2010/main" val="672932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Шығынға </a:t>
            </a:r>
            <a:r>
              <a:rPr lang="kk-KZ" dirty="0">
                <a:latin typeface="Times New Roman" panose="02020603050405020304" pitchFamily="18" charset="0"/>
                <a:cs typeface="Times New Roman" panose="02020603050405020304" pitchFamily="18" charset="0"/>
              </a:rPr>
              <a:t>негізделген әдістердің жақсы жақтары төмендегідей:</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тауар </a:t>
            </a:r>
            <a:r>
              <a:rPr lang="kk-KZ" dirty="0">
                <a:latin typeface="Times New Roman" panose="02020603050405020304" pitchFamily="18" charset="0"/>
                <a:cs typeface="Times New Roman" panose="02020603050405020304" pitchFamily="18" charset="0"/>
              </a:rPr>
              <a:t>өндірушілер, тұтынушылардың сұранысы туралы ақпаратқа қарағанда,  әрдайым өз өндірістік шығындары туралы толық ақпаратқа ие;</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егер</a:t>
            </a:r>
            <a:r>
              <a:rPr lang="kk-KZ" dirty="0">
                <a:latin typeface="Times New Roman" panose="02020603050405020304" pitchFamily="18" charset="0"/>
                <a:cs typeface="Times New Roman" panose="02020603050405020304" pitchFamily="18" charset="0"/>
              </a:rPr>
              <a:t>, осы әдістерді тауар өндірушілердің көпшілігі қолданатын болса, бағалары ұқсас болғандықтан, баға бойынша бәсекелестік ең төмен деңгейде болады.</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a:latin typeface="Times New Roman" panose="02020603050405020304" pitchFamily="18" charset="0"/>
                <a:cs typeface="Times New Roman" panose="02020603050405020304" pitchFamily="18" charset="0"/>
              </a:rPr>
              <a:t>Шығынға негізделген әдістердің кемшіліктері: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баға </a:t>
            </a:r>
            <a:r>
              <a:rPr lang="kk-KZ" dirty="0">
                <a:latin typeface="Times New Roman" panose="02020603050405020304" pitchFamily="18" charset="0"/>
                <a:cs typeface="Times New Roman" panose="02020603050405020304" pitchFamily="18" charset="0"/>
              </a:rPr>
              <a:t>белгілеу нарықтың жағдаятын ескермейді;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тауардың </a:t>
            </a:r>
            <a:r>
              <a:rPr lang="kk-KZ" dirty="0">
                <a:latin typeface="Times New Roman" panose="02020603050405020304" pitchFamily="18" charset="0"/>
                <a:cs typeface="Times New Roman" panose="02020603050405020304" pitchFamily="18" charset="0"/>
              </a:rPr>
              <a:t>және осы тауарды алмастырушы тауарлардың тұтынушылық қасиеттері ескерілмейді.</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59073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76672"/>
            <a:ext cx="8229600" cy="4525963"/>
          </a:xfrm>
        </p:spPr>
        <p:txBody>
          <a:bodyPr>
            <a:normAutofit fontScale="40000" lnSpcReduction="20000"/>
          </a:bodyPr>
          <a:lstStyle/>
          <a:p>
            <a:pPr marL="0" lvl="0" indent="0" algn="just">
              <a:buNone/>
            </a:pPr>
            <a:r>
              <a:rPr lang="kk-KZ" dirty="0" smtClean="0">
                <a:latin typeface="Times New Roman" panose="02020603050405020304" pitchFamily="18" charset="0"/>
                <a:cs typeface="Times New Roman" panose="02020603050405020304" pitchFamily="18" charset="0"/>
              </a:rPr>
              <a:t>	</a:t>
            </a:r>
            <a:r>
              <a:rPr lang="kk-KZ" sz="5100" dirty="0" smtClean="0">
                <a:latin typeface="Times New Roman" panose="02020603050405020304" pitchFamily="18" charset="0"/>
                <a:cs typeface="Times New Roman" panose="02020603050405020304" pitchFamily="18" charset="0"/>
              </a:rPr>
              <a:t>Шығынға </a:t>
            </a:r>
            <a:r>
              <a:rPr lang="kk-KZ" sz="5100" dirty="0">
                <a:latin typeface="Times New Roman" panose="02020603050405020304" pitchFamily="18" charset="0"/>
                <a:cs typeface="Times New Roman" panose="02020603050405020304" pitchFamily="18" charset="0"/>
              </a:rPr>
              <a:t>негізделген әдістердің жақсы жақтарын және кемшіліктерін талдау арқылы  оның пайдалану шегін анықтауға болады. Олар:</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бұрыннан </a:t>
            </a:r>
            <a:r>
              <a:rPr lang="kk-KZ" sz="5100" dirty="0">
                <a:latin typeface="Times New Roman" panose="02020603050405020304" pitchFamily="18" charset="0"/>
                <a:cs typeface="Times New Roman" panose="02020603050405020304" pitchFamily="18" charset="0"/>
              </a:rPr>
              <a:t>өндірілетін өніммен салыстыру мүмкін болмаған жағдайда, тіптен жаңа өнімге алғашқы баға белгілеуде;</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бір </a:t>
            </a:r>
            <a:r>
              <a:rPr lang="kk-KZ" sz="5100" dirty="0">
                <a:latin typeface="Times New Roman" panose="02020603050405020304" pitchFamily="18" charset="0"/>
                <a:cs typeface="Times New Roman" panose="02020603050405020304" pitchFamily="18" charset="0"/>
              </a:rPr>
              <a:t>жолдық тапсырыс бойынша жасалынатын, сынақ үлгілері мен өнімдеріне баға белгілеуде;</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кәсіпорындардың </a:t>
            </a:r>
            <a:r>
              <a:rPr lang="kk-KZ" sz="5100" dirty="0">
                <a:latin typeface="Times New Roman" panose="02020603050405020304" pitchFamily="18" charset="0"/>
                <a:cs typeface="Times New Roman" panose="02020603050405020304" pitchFamily="18" charset="0"/>
              </a:rPr>
              <a:t>басым көпшілігі бір-біріне ұқсас әдістерді пайдаланатын салада баға белгілеуде;</a:t>
            </a:r>
            <a:endParaRPr lang="ru-RU" sz="5100" dirty="0">
              <a:latin typeface="Times New Roman" panose="02020603050405020304" pitchFamily="18" charset="0"/>
              <a:cs typeface="Times New Roman" panose="02020603050405020304" pitchFamily="18" charset="0"/>
            </a:endParaRPr>
          </a:p>
          <a:p>
            <a:pPr lvl="0" algn="just">
              <a:buFontTx/>
              <a:buChar char="-"/>
            </a:pPr>
            <a:r>
              <a:rPr lang="kk-KZ" sz="5100" dirty="0" smtClean="0">
                <a:latin typeface="Times New Roman" panose="02020603050405020304" pitchFamily="18" charset="0"/>
                <a:cs typeface="Times New Roman" panose="02020603050405020304" pitchFamily="18" charset="0"/>
              </a:rPr>
              <a:t>сұраныс </a:t>
            </a:r>
            <a:r>
              <a:rPr lang="kk-KZ" sz="5100" dirty="0">
                <a:latin typeface="Times New Roman" panose="02020603050405020304" pitchFamily="18" charset="0"/>
                <a:cs typeface="Times New Roman" panose="02020603050405020304" pitchFamily="18" charset="0"/>
              </a:rPr>
              <a:t>деңгейі үнемі ұсыныс деңгейінен  артық болған жағдайда баға белгілегенде</a:t>
            </a:r>
            <a:r>
              <a:rPr lang="kk-KZ" sz="5100" dirty="0" smtClean="0">
                <a:latin typeface="Times New Roman" panose="02020603050405020304" pitchFamily="18" charset="0"/>
                <a:cs typeface="Times New Roman" panose="02020603050405020304" pitchFamily="18" charset="0"/>
              </a:rPr>
              <a:t>.</a:t>
            </a:r>
          </a:p>
          <a:p>
            <a:pPr marL="0" indent="0" algn="just">
              <a:buNone/>
            </a:pPr>
            <a:r>
              <a:rPr lang="kk-KZ" sz="5100" dirty="0" smtClean="0">
                <a:latin typeface="Times New Roman" panose="02020603050405020304" pitchFamily="18" charset="0"/>
                <a:cs typeface="Times New Roman" panose="02020603050405020304" pitchFamily="18" charset="0"/>
              </a:rPr>
              <a:t>	Шығынға </a:t>
            </a:r>
            <a:r>
              <a:rPr lang="kk-KZ" sz="5100" dirty="0">
                <a:latin typeface="Times New Roman" panose="02020603050405020304" pitchFamily="18" charset="0"/>
                <a:cs typeface="Times New Roman" panose="02020603050405020304" pitchFamily="18" charset="0"/>
              </a:rPr>
              <a:t>негізделген баға белгілеу көптеген әдістер жиынтығынан тұрады. Дегенмен, олардың барлығы келесі жалпы принципке негізделеді: бағаның құрамына өзіндік құннан басқа, белгілі бір қосымша төлем қосылады. Бірақ сол уақытта, таңдаған әдіс бойынша өзіндік құнның шамасы әр түрлі болады.</a:t>
            </a:r>
            <a:endParaRPr lang="ru-RU" sz="5100" dirty="0">
              <a:latin typeface="Times New Roman" panose="02020603050405020304" pitchFamily="18" charset="0"/>
              <a:cs typeface="Times New Roman" panose="02020603050405020304" pitchFamily="18" charset="0"/>
            </a:endParaRPr>
          </a:p>
          <a:p>
            <a:pPr lvl="0" algn="just">
              <a:buFontTx/>
              <a:buChar char="-"/>
            </a:pP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65041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a:bodyPr>
          <a:lstStyle/>
          <a:p>
            <a:pPr marL="0" indent="0" algn="just">
              <a:buNone/>
            </a:pPr>
            <a:r>
              <a:rPr lang="kk-KZ" dirty="0">
                <a:latin typeface="Times New Roman" panose="02020603050405020304" pitchFamily="18" charset="0"/>
                <a:cs typeface="Times New Roman" panose="02020603050405020304" pitchFamily="18" charset="0"/>
              </a:rPr>
              <a:t>4. </a:t>
            </a:r>
            <a:r>
              <a:rPr lang="kk-KZ" b="1" dirty="0">
                <a:latin typeface="Times New Roman" panose="02020603050405020304" pitchFamily="18" charset="0"/>
                <a:cs typeface="Times New Roman" panose="02020603050405020304" pitchFamily="18" charset="0"/>
              </a:rPr>
              <a:t>Толық  өзіндік құнға негізделген  </a:t>
            </a:r>
            <a:r>
              <a:rPr lang="kk-KZ" dirty="0">
                <a:latin typeface="Times New Roman" panose="02020603050405020304" pitchFamily="18" charset="0"/>
                <a:cs typeface="Times New Roman" panose="02020603050405020304" pitchFamily="18" charset="0"/>
              </a:rPr>
              <a:t>баға белгілеу әдістері, дәстүрлі тауарлардың бағасын есептеу үшін және жаңа тауарларға баға белгілеу үшін  тауар дифференциациясы нақты көрінетін кәсіпорындарда кең тараған. Бұл әдіс бойынша баға (Р) келесі формула бойынша есептелінеді: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Р = С х ( 1+ R ),</a:t>
            </a:r>
            <a:endParaRPr lang="ru-RU" dirty="0">
              <a:latin typeface="Times New Roman" panose="02020603050405020304" pitchFamily="18" charset="0"/>
              <a:cs typeface="Times New Roman" panose="02020603050405020304" pitchFamily="18" charset="0"/>
            </a:endParaRPr>
          </a:p>
          <a:p>
            <a:pPr marL="0" indent="0" algn="just">
              <a:buNone/>
            </a:pP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мұндағы </a:t>
            </a:r>
            <a:r>
              <a:rPr lang="kk-KZ" dirty="0">
                <a:latin typeface="Times New Roman" panose="02020603050405020304" pitchFamily="18" charset="0"/>
                <a:cs typeface="Times New Roman" panose="02020603050405020304" pitchFamily="18" charset="0"/>
              </a:rPr>
              <a:t>С - өнімнің бір өлшемінің толық өзіндік құны тенге;  R - өлшем үлесімен есептелінген қосымша төлем, (шығындардың рентабельділік коэффициенті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775002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289451"/>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Шығындардың </a:t>
            </a:r>
            <a:r>
              <a:rPr lang="kk-KZ" dirty="0">
                <a:latin typeface="Times New Roman" panose="02020603050405020304" pitchFamily="18" charset="0"/>
                <a:cs typeface="Times New Roman" panose="02020603050405020304" pitchFamily="18" charset="0"/>
              </a:rPr>
              <a:t>рентабельділік коэффициенті  кәсіпорынның белгілі бір уақыт аралығында өндірген жалпы өніміне есептелінеді:</a:t>
            </a:r>
            <a:endParaRPr lang="ru-RU" dirty="0">
              <a:latin typeface="Times New Roman" panose="02020603050405020304" pitchFamily="18" charset="0"/>
              <a:cs typeface="Times New Roman" panose="02020603050405020304" pitchFamily="18" charset="0"/>
            </a:endParaRPr>
          </a:p>
          <a:p>
            <a:pPr marL="0" indent="0" algn="just">
              <a:buNone/>
            </a:pP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Р =  П/С,</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мұндағы </a:t>
            </a:r>
            <a:r>
              <a:rPr lang="kk-KZ" dirty="0">
                <a:latin typeface="Times New Roman" panose="02020603050405020304" pitchFamily="18" charset="0"/>
                <a:cs typeface="Times New Roman" panose="02020603050405020304" pitchFamily="18" charset="0"/>
              </a:rPr>
              <a:t>П – кәсіпорынның берілген кезеңде (мысалы, жыл) өндірген өнімінен алынған пайда; С – осы аталған уақыттағы кәсіпорынның барлық жалпы өнімінің толық өзіндік құны;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75119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995" y="908720"/>
            <a:ext cx="8184445"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4800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260648"/>
            <a:ext cx="8147248" cy="5865515"/>
          </a:xfrm>
        </p:spPr>
        <p:txBody>
          <a:bodyPr>
            <a:normAutofit/>
          </a:bodyPr>
          <a:lstStyle/>
          <a:p>
            <a:pPr marL="0" indent="0" algn="just">
              <a:buNone/>
            </a:pPr>
            <a:r>
              <a:rPr lang="kk-KZ" b="1" dirty="0" smtClean="0">
                <a:latin typeface="Times New Roman" panose="02020603050405020304" pitchFamily="18" charset="0"/>
                <a:cs typeface="Times New Roman" panose="02020603050405020304" pitchFamily="18" charset="0"/>
              </a:rPr>
              <a:t>	5</a:t>
            </a:r>
            <a:r>
              <a:rPr lang="kk-KZ" b="1" dirty="0">
                <a:latin typeface="Times New Roman" panose="02020603050405020304" pitchFamily="18" charset="0"/>
                <a:cs typeface="Times New Roman" panose="02020603050405020304" pitchFamily="18" charset="0"/>
              </a:rPr>
              <a:t>. Тікелей шығындарға негізделген</a:t>
            </a:r>
            <a:r>
              <a:rPr lang="kk-KZ" dirty="0">
                <a:latin typeface="Times New Roman" panose="02020603050405020304" pitchFamily="18" charset="0"/>
                <a:cs typeface="Times New Roman" panose="02020603050405020304" pitchFamily="18" charset="0"/>
              </a:rPr>
              <a:t> баға белгілеу әдістерінің мәні, жекелеген өнім түрлері бойынша өзгермелі шығындарға үстеме төлем (Rv) қосу жолымен баға белгілеу болып табылады.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Мұнда</a:t>
            </a:r>
            <a:r>
              <a:rPr lang="kk-KZ" dirty="0">
                <a:latin typeface="Times New Roman" panose="02020603050405020304" pitchFamily="18" charset="0"/>
                <a:cs typeface="Times New Roman" panose="02020603050405020304" pitchFamily="18" charset="0"/>
              </a:rPr>
              <a:t>, үстеме төлем көлемі келесі формуламен анықталады: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Rv  = ( П + FC)/  VC,</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мұндағы</a:t>
            </a:r>
            <a:r>
              <a:rPr lang="kk-KZ" dirty="0">
                <a:latin typeface="Times New Roman" panose="02020603050405020304" pitchFamily="18" charset="0"/>
                <a:cs typeface="Times New Roman" panose="02020603050405020304" pitchFamily="18" charset="0"/>
              </a:rPr>
              <a:t>:  FC – жалпы өнім өндірісіндегі тұрақты шығындар, VC – осы аталған өнім мөлшерін өндіруге жұмсалған өзгермелі, тікелей шығындар</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6955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92500" lnSpcReduction="10000"/>
          </a:bodyPr>
          <a:lstStyle/>
          <a:p>
            <a:pPr marL="0" indent="0" algn="just">
              <a:buNone/>
            </a:pPr>
            <a:r>
              <a:rPr lang="kk-KZ" dirty="0" smtClean="0">
                <a:latin typeface="Times New Roman" panose="02020603050405020304" pitchFamily="18" charset="0"/>
                <a:cs typeface="Times New Roman" panose="02020603050405020304" pitchFamily="18" charset="0"/>
              </a:rPr>
              <a:t>	Тікелей </a:t>
            </a:r>
            <a:r>
              <a:rPr lang="kk-KZ" dirty="0">
                <a:latin typeface="Times New Roman" panose="02020603050405020304" pitchFamily="18" charset="0"/>
                <a:cs typeface="Times New Roman" panose="02020603050405020304" pitchFamily="18" charset="0"/>
              </a:rPr>
              <a:t>(өзгермелі)    шығындар негізінде баға (Рv) тең болады: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457200" lvl="1" indent="0" algn="ctr">
              <a:buNone/>
            </a:pPr>
            <a:r>
              <a:rPr lang="kk-KZ" dirty="0">
                <a:latin typeface="Times New Roman" panose="02020603050405020304" pitchFamily="18" charset="0"/>
                <a:cs typeface="Times New Roman" panose="02020603050405020304" pitchFamily="18" charset="0"/>
              </a:rPr>
              <a:t>Рv = АVC </a:t>
            </a:r>
            <a:r>
              <a:rPr lang="kk-KZ" b="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 (1+ Rv),</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мұндағы</a:t>
            </a:r>
            <a:r>
              <a:rPr lang="kk-KZ" dirty="0">
                <a:latin typeface="Times New Roman" panose="02020603050405020304" pitchFamily="18" charset="0"/>
                <a:cs typeface="Times New Roman" panose="02020603050405020304" pitchFamily="18" charset="0"/>
              </a:rPr>
              <a:t>,  АVC – аталған өнім көлемінің бір өлшемін өндіруге есептелінген орташа өзгермелі шығындар.</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Бұл </a:t>
            </a:r>
            <a:r>
              <a:rPr lang="kk-KZ" dirty="0">
                <a:latin typeface="Times New Roman" panose="02020603050405020304" pitchFamily="18" charset="0"/>
                <a:cs typeface="Times New Roman" panose="02020603050405020304" pitchFamily="18" charset="0"/>
              </a:rPr>
              <a:t>әдіс сатып өткізу шарттарын ескере отырып, өнім өндіру көлемінің, өнім өндіруге кеткен шығындардың және сатып өткізу бағаларының оптималды сәйкестігін табуға мүмкіндік береді.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Кесте 6. деректеріне сүйене отырып, тікелей шығындарға үстеме төлемді есептейміз:</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Rv  = (30 000 + 90 000)/120 000 = 1,00.</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8337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289451"/>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Сонда,тікелей </a:t>
            </a:r>
            <a:r>
              <a:rPr lang="kk-KZ" dirty="0">
                <a:latin typeface="Times New Roman" panose="02020603050405020304" pitchFamily="18" charset="0"/>
                <a:cs typeface="Times New Roman" panose="02020603050405020304" pitchFamily="18" charset="0"/>
              </a:rPr>
              <a:t>шығындарға негізделген  баға:</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Рv = 10 </a:t>
            </a:r>
            <a:r>
              <a:rPr lang="kk-KZ" b="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(1 + 1) = 20 тенге.</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Айтып </a:t>
            </a:r>
            <a:r>
              <a:rPr lang="kk-KZ" dirty="0">
                <a:latin typeface="Times New Roman" panose="02020603050405020304" pitchFamily="18" charset="0"/>
                <a:cs typeface="Times New Roman" panose="02020603050405020304" pitchFamily="18" charset="0"/>
              </a:rPr>
              <a:t>ескертетін болсақ, тікелей немесе өзгермелі шығындар бағаның шекті деңгейі болып саналады, өйткені тауар өндіруші зиян шеккісі келмесе баға деңгейін  шекті деңгейден арзандата алмайды.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4319221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19</TotalTime>
  <Words>161</Words>
  <Application>Microsoft Office PowerPoint</Application>
  <PresentationFormat>Экран (4:3)</PresentationFormat>
  <Paragraphs>56</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Бумажная</vt:lpstr>
      <vt:lpstr>Дәріс 8</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8</dc:title>
  <dc:creator>Асем Сагидолдина</dc:creator>
  <cp:lastModifiedBy>Асем Сагидолдина</cp:lastModifiedBy>
  <cp:revision>2</cp:revision>
  <dcterms:created xsi:type="dcterms:W3CDTF">2023-10-31T05:27:32Z</dcterms:created>
  <dcterms:modified xsi:type="dcterms:W3CDTF">2023-10-31T05:47:12Z</dcterms:modified>
</cp:coreProperties>
</file>